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18th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9733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582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68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18th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5366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18th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56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979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2038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94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391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3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17th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062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2018/09/13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MGA Steering Committee 18th Meeting 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57354-EA2F-43A8-995B-86301FC07A8A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7" name="図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4662"/>
            <a:ext cx="1200150" cy="9131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直線コネクタ 7"/>
          <p:cNvCxnSpPr/>
          <p:nvPr userDrawn="1"/>
        </p:nvCxnSpPr>
        <p:spPr>
          <a:xfrm>
            <a:off x="0" y="1268760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oom.us/j/681301168" TargetMode="External"/><Relationship Id="rId2" Type="http://schemas.openxmlformats.org/officeDocument/2006/relationships/hyperlink" Target="mailto:dinesh@iis.u-tokyo.ac.j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zoom.us/j/681301168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Young Professionals &amp; Student Forum</a:t>
            </a:r>
            <a:br>
              <a:rPr kumimoji="1" lang="en-US" altLang="ja-JP" sz="3600" dirty="0" smtClean="0"/>
            </a:br>
            <a:r>
              <a:rPr lang="en-US" altLang="ja-JP" sz="3600" dirty="0" smtClean="0"/>
              <a:t>Rapid Prototype Development </a:t>
            </a:r>
            <a:r>
              <a:rPr lang="en-US" altLang="ja-JP" sz="3600" dirty="0" smtClean="0"/>
              <a:t>(RPD) Challenge</a:t>
            </a:r>
            <a:endParaRPr kumimoji="1" lang="ja-JP" alt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MGA 2018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RMIT, Melbourne, Australia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23 – 24 OCT </a:t>
            </a:r>
            <a:r>
              <a:rPr kumimoji="1" lang="en-US" altLang="ja-JP" dirty="0" smtClean="0">
                <a:solidFill>
                  <a:schemeClr val="tx1"/>
                </a:solidFill>
              </a:rPr>
              <a:t>2018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Release: 1.0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Logging Methods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Static Observation in the campus</a:t>
            </a:r>
          </a:p>
          <a:p>
            <a:pPr lvl="1"/>
            <a:r>
              <a:rPr kumimoji="1" lang="en-US" altLang="ja-JP" dirty="0" smtClean="0"/>
              <a:t>Depends on project type</a:t>
            </a:r>
          </a:p>
          <a:p>
            <a:r>
              <a:rPr lang="en-US" altLang="ja-JP" dirty="0" smtClean="0"/>
              <a:t>…..</a:t>
            </a:r>
          </a:p>
          <a:p>
            <a:r>
              <a:rPr kumimoji="1" lang="en-US" altLang="ja-JP" smtClean="0"/>
              <a:t>…..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28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RMIT Base-Station Information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NTRIP Address</a:t>
            </a:r>
          </a:p>
          <a:p>
            <a:pPr lvl="1"/>
            <a:r>
              <a:rPr lang="en-US" altLang="ja-JP" dirty="0" smtClean="0"/>
              <a:t>URL		: </a:t>
            </a:r>
          </a:p>
          <a:p>
            <a:pPr lvl="1"/>
            <a:r>
              <a:rPr kumimoji="1" lang="en-US" altLang="ja-JP" dirty="0" smtClean="0"/>
              <a:t>Port		: </a:t>
            </a:r>
          </a:p>
          <a:p>
            <a:pPr lvl="1"/>
            <a:r>
              <a:rPr lang="en-US" altLang="ja-JP" dirty="0" smtClean="0"/>
              <a:t>User ID		: </a:t>
            </a:r>
          </a:p>
          <a:p>
            <a:pPr lvl="1"/>
            <a:r>
              <a:rPr kumimoji="1" lang="en-US" altLang="ja-JP" dirty="0" smtClean="0"/>
              <a:t>Password	: 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7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457200" y="8972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Young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j-cs"/>
              </a:rPr>
              <a:t> Professional &amp; Students Forum (YP/S)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5412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YP/S will be held in Two Sessions</a:t>
            </a:r>
          </a:p>
          <a:p>
            <a:r>
              <a:rPr kumimoji="1" lang="en-US" altLang="ja-JP" dirty="0" smtClean="0"/>
              <a:t>Day 1: Kick-Off </a:t>
            </a:r>
            <a:r>
              <a:rPr lang="en-US" altLang="ja-JP" dirty="0" smtClean="0"/>
              <a:t>YP/S Forum Networking – Organized by LOC</a:t>
            </a:r>
          </a:p>
          <a:p>
            <a:pPr lvl="1"/>
            <a:r>
              <a:rPr lang="en-US" altLang="ja-JP" dirty="0" smtClean="0"/>
              <a:t>Networking among the Industries and YP/S participants </a:t>
            </a:r>
          </a:p>
          <a:p>
            <a:pPr lvl="1"/>
            <a:r>
              <a:rPr lang="en-US" altLang="ja-JP" dirty="0" smtClean="0"/>
              <a:t>Time 17:00 – </a:t>
            </a:r>
            <a:r>
              <a:rPr lang="en-US" altLang="ja-JP" dirty="0" smtClean="0"/>
              <a:t>19:00</a:t>
            </a:r>
          </a:p>
          <a:p>
            <a:pPr lvl="1"/>
            <a:r>
              <a:rPr lang="en-US" altLang="ja-JP" dirty="0" smtClean="0"/>
              <a:t>Place : (TBC)</a:t>
            </a:r>
            <a:endParaRPr kumimoji="1" lang="en-US" altLang="ja-JP" dirty="0" smtClean="0"/>
          </a:p>
          <a:p>
            <a:r>
              <a:rPr lang="en-US" altLang="ja-JP" dirty="0" smtClean="0"/>
              <a:t>Day 2: </a:t>
            </a:r>
            <a:r>
              <a:rPr kumimoji="1" lang="en-US" altLang="ja-JP" dirty="0" smtClean="0"/>
              <a:t>Rapid Prototype Development Challenge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Participants develop prototypes to address specific problems</a:t>
            </a:r>
          </a:p>
          <a:p>
            <a:pPr lvl="1"/>
            <a:r>
              <a:rPr lang="en-US" altLang="ja-JP" dirty="0" smtClean="0"/>
              <a:t>Presentation before the banquet</a:t>
            </a:r>
          </a:p>
          <a:p>
            <a:pPr lvl="1"/>
            <a:r>
              <a:rPr kumimoji="1" lang="en-US" altLang="ja-JP" dirty="0" smtClean="0"/>
              <a:t>Place: </a:t>
            </a:r>
            <a:r>
              <a:rPr lang="en-US" altLang="ja-JP" dirty="0" smtClean="0"/>
              <a:t>(TBC) </a:t>
            </a:r>
            <a:endParaRPr kumimoji="1" lang="en-US" altLang="ja-JP" dirty="0" smtClean="0"/>
          </a:p>
          <a:p>
            <a:r>
              <a:rPr lang="en-US" altLang="ja-JP" dirty="0" smtClean="0"/>
              <a:t>Schedule</a:t>
            </a:r>
          </a:p>
          <a:p>
            <a:pPr lvl="1"/>
            <a:r>
              <a:rPr kumimoji="1" lang="en-US" altLang="ja-JP" dirty="0" smtClean="0"/>
              <a:t>1</a:t>
            </a:r>
            <a:r>
              <a:rPr kumimoji="1" lang="en-US" altLang="ja-JP" baseline="30000" dirty="0" smtClean="0"/>
              <a:t>st</a:t>
            </a:r>
            <a:r>
              <a:rPr kumimoji="1" lang="en-US" altLang="ja-JP" dirty="0" smtClean="0"/>
              <a:t> Call : 8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OCT </a:t>
            </a:r>
          </a:p>
          <a:p>
            <a:pPr lvl="2"/>
            <a:r>
              <a:rPr kumimoji="1" lang="en-US" altLang="ja-JP" dirty="0" smtClean="0"/>
              <a:t>Call </a:t>
            </a:r>
            <a:r>
              <a:rPr kumimoji="1" lang="en-US" altLang="ja-JP" dirty="0" smtClean="0"/>
              <a:t>for Participation – Students and Researcher</a:t>
            </a:r>
          </a:p>
          <a:p>
            <a:pPr lvl="2"/>
            <a:r>
              <a:rPr lang="en-US" altLang="ja-JP" dirty="0" smtClean="0"/>
              <a:t>Call for Resource </a:t>
            </a:r>
            <a:r>
              <a:rPr lang="en-US" altLang="ja-JP" dirty="0" smtClean="0"/>
              <a:t>Persons/Mentors</a:t>
            </a:r>
          </a:p>
          <a:p>
            <a:pPr lvl="2"/>
            <a:r>
              <a:rPr lang="en-US" altLang="ja-JP" sz="2900" b="1" u="sng" dirty="0" smtClean="0">
                <a:solidFill>
                  <a:srgbClr val="FF0000"/>
                </a:solidFill>
              </a:rPr>
              <a:t>If you want to participate in the RPD Challenge, please send an e-mail to </a:t>
            </a:r>
            <a:r>
              <a:rPr lang="en-US" altLang="ja-JP" sz="2900" b="1" u="sng" dirty="0" smtClean="0">
                <a:solidFill>
                  <a:srgbClr val="FF0000"/>
                </a:solidFill>
                <a:hlinkClick r:id="rId2"/>
              </a:rPr>
              <a:t>dinesh@iis.u-tokyo.ac.jp</a:t>
            </a:r>
            <a:r>
              <a:rPr lang="en-US" altLang="ja-JP" sz="2900" b="1" u="sng" dirty="0">
                <a:solidFill>
                  <a:srgbClr val="FF0000"/>
                </a:solidFill>
              </a:rPr>
              <a:t> </a:t>
            </a:r>
            <a:r>
              <a:rPr lang="en-US" altLang="ja-JP" sz="2900" b="1" u="sng" dirty="0" smtClean="0">
                <a:solidFill>
                  <a:srgbClr val="FF0000"/>
                </a:solidFill>
              </a:rPr>
              <a:t>by 13</a:t>
            </a:r>
            <a:r>
              <a:rPr lang="en-US" altLang="ja-JP" sz="29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sz="2900" b="1" u="sng" dirty="0" smtClean="0">
                <a:solidFill>
                  <a:srgbClr val="FF0000"/>
                </a:solidFill>
              </a:rPr>
              <a:t> OCT, Friday</a:t>
            </a:r>
            <a:endParaRPr lang="en-US" altLang="ja-JP" sz="29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Pre-discussions </a:t>
            </a:r>
            <a:r>
              <a:rPr lang="en-US" altLang="ja-JP" dirty="0" smtClean="0"/>
              <a:t>: </a:t>
            </a:r>
            <a:r>
              <a:rPr kumimoji="1" lang="en-US" altLang="ja-JP" dirty="0" smtClean="0"/>
              <a:t>Provide instructions on  what to do &amp; how to </a:t>
            </a:r>
            <a:r>
              <a:rPr kumimoji="1" lang="en-US" altLang="ja-JP" dirty="0" smtClean="0"/>
              <a:t>do</a:t>
            </a:r>
          </a:p>
          <a:p>
            <a:pPr lvl="2"/>
            <a:r>
              <a:rPr lang="en-US" altLang="ja-JP" sz="3300" b="1" u="sng" dirty="0" smtClean="0">
                <a:solidFill>
                  <a:srgbClr val="FF0000"/>
                </a:solidFill>
              </a:rPr>
              <a:t>15</a:t>
            </a:r>
            <a:r>
              <a:rPr lang="en-US" altLang="ja-JP" sz="33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sz="3300" b="1" u="sng" dirty="0" smtClean="0">
                <a:solidFill>
                  <a:srgbClr val="FF0000"/>
                </a:solidFill>
              </a:rPr>
              <a:t> OCT : Online Meeting 19:00 – 21:00 JST </a:t>
            </a:r>
          </a:p>
          <a:p>
            <a:pPr lvl="2"/>
            <a:r>
              <a:rPr kumimoji="1" lang="en-US" altLang="ja-JP" sz="3300" b="1" u="sng" dirty="0" smtClean="0">
                <a:solidFill>
                  <a:srgbClr val="FF0000"/>
                </a:solidFill>
              </a:rPr>
              <a:t>Address to Join Online Meeting : </a:t>
            </a:r>
            <a:r>
              <a:rPr lang="en-US" altLang="ja-JP" sz="3300" dirty="0">
                <a:hlinkClick r:id="rId3"/>
              </a:rPr>
              <a:t>https://zoom.us/j/681301168</a:t>
            </a:r>
            <a:r>
              <a:rPr lang="en-US" altLang="ja-JP" sz="3300" dirty="0"/>
              <a:t> </a:t>
            </a:r>
            <a:endParaRPr kumimoji="1" lang="en-US" altLang="ja-JP" sz="3300" b="1" u="sng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RPD Challenge</a:t>
            </a:r>
          </a:p>
          <a:p>
            <a:pPr lvl="2"/>
            <a:r>
              <a:rPr lang="en-US" altLang="ja-JP" sz="2900" b="1" u="sng" dirty="0" smtClean="0">
                <a:solidFill>
                  <a:srgbClr val="FF0000"/>
                </a:solidFill>
              </a:rPr>
              <a:t>24</a:t>
            </a:r>
            <a:r>
              <a:rPr lang="en-US" altLang="ja-JP" sz="2900" b="1" u="sng" baseline="30000" dirty="0" smtClean="0">
                <a:solidFill>
                  <a:srgbClr val="FF0000"/>
                </a:solidFill>
              </a:rPr>
              <a:t>th</a:t>
            </a:r>
            <a:r>
              <a:rPr lang="en-US" altLang="ja-JP" sz="2900" b="1" u="sng" dirty="0">
                <a:solidFill>
                  <a:srgbClr val="FF0000"/>
                </a:solidFill>
              </a:rPr>
              <a:t> </a:t>
            </a:r>
            <a:r>
              <a:rPr lang="en-US" altLang="ja-JP" sz="2900" b="1" u="sng" dirty="0" smtClean="0">
                <a:solidFill>
                  <a:srgbClr val="FF0000"/>
                </a:solidFill>
              </a:rPr>
              <a:t>OCT / </a:t>
            </a:r>
            <a:r>
              <a:rPr kumimoji="1" lang="en-US" altLang="ja-JP" sz="2900" b="1" u="sng" dirty="0" smtClean="0">
                <a:solidFill>
                  <a:srgbClr val="FF0000"/>
                </a:solidFill>
              </a:rPr>
              <a:t>Time: 14:00 – 18:00 </a:t>
            </a:r>
            <a:r>
              <a:rPr lang="en-US" altLang="ja-JP" sz="2900" b="1" u="sng" dirty="0" smtClean="0">
                <a:solidFill>
                  <a:srgbClr val="FF0000"/>
                </a:solidFill>
              </a:rPr>
              <a:t>Place:  TBC</a:t>
            </a:r>
            <a:endParaRPr kumimoji="1" lang="en-US" altLang="ja-JP" sz="2900" b="1" u="sng" dirty="0" smtClean="0">
              <a:solidFill>
                <a:srgbClr val="FF0000"/>
              </a:solidFill>
            </a:endParaRPr>
          </a:p>
          <a:p>
            <a:pPr lvl="2"/>
            <a:endParaRPr kumimoji="1" lang="en-US" altLang="ja-JP" dirty="0" smtClean="0"/>
          </a:p>
          <a:p>
            <a:pPr lvl="3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97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Rapid Prototype Development (RPD) Challenge</a:t>
            </a:r>
            <a:endParaRPr kumimoji="1" lang="ja-JP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Objectives</a:t>
            </a:r>
          </a:p>
          <a:p>
            <a:pPr lvl="1"/>
            <a:r>
              <a:rPr lang="en-US" altLang="ja-JP" dirty="0" smtClean="0"/>
              <a:t>Develop a prototype based on GNSS data to address a specific problem</a:t>
            </a:r>
          </a:p>
          <a:p>
            <a:r>
              <a:rPr lang="en-US" altLang="ja-JP" dirty="0" smtClean="0"/>
              <a:t>Method</a:t>
            </a:r>
          </a:p>
          <a:p>
            <a:pPr lvl="1"/>
            <a:r>
              <a:rPr lang="en-US" altLang="ja-JP" dirty="0" smtClean="0"/>
              <a:t>A team of 2 – 4 members</a:t>
            </a:r>
          </a:p>
          <a:p>
            <a:pPr lvl="1"/>
            <a:r>
              <a:rPr lang="en-US" altLang="ja-JP" dirty="0" smtClean="0"/>
              <a:t>A group of mentors will advise the teams </a:t>
            </a:r>
          </a:p>
          <a:p>
            <a:pPr lvl="1"/>
            <a:r>
              <a:rPr lang="en-US" altLang="ja-JP" dirty="0" smtClean="0"/>
              <a:t>Each team will be provided sample GNSS data</a:t>
            </a:r>
          </a:p>
          <a:p>
            <a:pPr lvl="1"/>
            <a:r>
              <a:rPr lang="en-US" altLang="ja-JP" dirty="0" smtClean="0"/>
              <a:t>Data can also be logged with participant’s device</a:t>
            </a:r>
          </a:p>
          <a:p>
            <a:pPr lvl="1"/>
            <a:r>
              <a:rPr lang="en-US" altLang="ja-JP" dirty="0" smtClean="0"/>
              <a:t>Few GNSS Receiver devices will be provided to log data</a:t>
            </a:r>
          </a:p>
          <a:p>
            <a:pPr lvl="1"/>
            <a:r>
              <a:rPr lang="en-US" altLang="ja-JP" dirty="0" smtClean="0"/>
              <a:t>Preparatory Discussions will be held  before MGA</a:t>
            </a:r>
          </a:p>
          <a:p>
            <a:pPr lvl="2"/>
            <a:r>
              <a:rPr lang="en-US" altLang="ja-JP" dirty="0" smtClean="0"/>
              <a:t>See </a:t>
            </a:r>
            <a:r>
              <a:rPr lang="en-US" altLang="ja-JP" dirty="0" smtClean="0"/>
              <a:t>schedule, next slide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Prototype Development will be done on Day 2</a:t>
            </a:r>
          </a:p>
          <a:p>
            <a:pPr lvl="2"/>
            <a:r>
              <a:rPr lang="en-US" altLang="ja-JP" dirty="0" smtClean="0"/>
              <a:t>Four hours</a:t>
            </a:r>
          </a:p>
          <a:p>
            <a:pPr lvl="2"/>
            <a:r>
              <a:rPr lang="en-US" altLang="ja-JP" dirty="0" smtClean="0"/>
              <a:t>Team members are required to prepare necessary data, programs etc.  before the event 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50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Schedule</a:t>
            </a:r>
            <a:endParaRPr kumimoji="1" lang="ja-JP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Pre-MGA, Online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kumimoji="1" lang="en-US" altLang="ja-JP" sz="1600" dirty="0" smtClean="0"/>
              <a:t>8</a:t>
            </a:r>
            <a:r>
              <a:rPr kumimoji="1" lang="en-US" altLang="ja-JP" sz="1600" baseline="30000" dirty="0" smtClean="0"/>
              <a:t>th</a:t>
            </a:r>
            <a:r>
              <a:rPr kumimoji="1" lang="en-US" altLang="ja-JP" sz="1600" dirty="0" smtClean="0"/>
              <a:t> </a:t>
            </a:r>
            <a:r>
              <a:rPr kumimoji="1" lang="en-US" altLang="ja-JP" sz="1600" dirty="0" smtClean="0"/>
              <a:t>October </a:t>
            </a:r>
          </a:p>
          <a:p>
            <a:pPr lvl="1"/>
            <a:r>
              <a:rPr lang="en-US" altLang="ja-JP" sz="1400" dirty="0" smtClean="0"/>
              <a:t>1</a:t>
            </a:r>
            <a:r>
              <a:rPr lang="en-US" altLang="ja-JP" sz="1400" baseline="30000" dirty="0" smtClean="0"/>
              <a:t>st</a:t>
            </a:r>
            <a:r>
              <a:rPr lang="en-US" altLang="ja-JP" sz="1400" dirty="0" smtClean="0"/>
              <a:t> Announcement</a:t>
            </a:r>
          </a:p>
          <a:p>
            <a:r>
              <a:rPr lang="en-US" altLang="ja-JP" sz="1800" dirty="0" smtClean="0"/>
              <a:t>15</a:t>
            </a:r>
            <a:r>
              <a:rPr lang="en-US" altLang="ja-JP" sz="1800" baseline="30000" dirty="0" smtClean="0"/>
              <a:t>th</a:t>
            </a:r>
            <a:r>
              <a:rPr lang="en-US" altLang="ja-JP" sz="1800" dirty="0" smtClean="0"/>
              <a:t> October</a:t>
            </a:r>
          </a:p>
          <a:p>
            <a:pPr lvl="1"/>
            <a:r>
              <a:rPr lang="en-US" altLang="ja-JP" sz="1400" dirty="0" smtClean="0"/>
              <a:t>Online </a:t>
            </a:r>
            <a:r>
              <a:rPr lang="en-US" altLang="ja-JP" sz="1400" dirty="0" smtClean="0"/>
              <a:t>meeting to finalize team members</a:t>
            </a:r>
          </a:p>
          <a:p>
            <a:pPr lvl="1"/>
            <a:r>
              <a:rPr lang="en-US" altLang="ja-JP" sz="1400" dirty="0" smtClean="0"/>
              <a:t>Participants</a:t>
            </a:r>
            <a:r>
              <a:rPr lang="en-US" altLang="ja-JP" sz="1400" dirty="0"/>
              <a:t>: Team Members and Mentors</a:t>
            </a:r>
          </a:p>
          <a:p>
            <a:pPr lvl="1"/>
            <a:r>
              <a:rPr lang="en-US" altLang="ja-JP" sz="1400" dirty="0" smtClean="0"/>
              <a:t>Provide instructions for RPD </a:t>
            </a:r>
            <a:r>
              <a:rPr lang="en-US" altLang="ja-JP" sz="1400" dirty="0" smtClean="0"/>
              <a:t>Challenge</a:t>
            </a:r>
          </a:p>
          <a:p>
            <a:pPr lvl="1"/>
            <a:r>
              <a:rPr lang="en-US" altLang="ja-JP" sz="1400" dirty="0" smtClean="0"/>
              <a:t>Provide Sample Data, Programs </a:t>
            </a:r>
            <a:r>
              <a:rPr lang="en-US" altLang="ja-JP" sz="1400" dirty="0" err="1" smtClean="0"/>
              <a:t>etc</a:t>
            </a:r>
            <a:endParaRPr lang="en-US" altLang="ja-JP" sz="1400" dirty="0" smtClean="0"/>
          </a:p>
          <a:p>
            <a:pPr lvl="1"/>
            <a:r>
              <a:rPr lang="en-US" altLang="ja-JP" sz="1400" dirty="0" smtClean="0"/>
              <a:t>Finalize Mentors</a:t>
            </a:r>
          </a:p>
          <a:p>
            <a:r>
              <a:rPr kumimoji="1" lang="en-US" altLang="ja-JP" sz="1600" dirty="0" smtClean="0"/>
              <a:t>18</a:t>
            </a:r>
            <a:r>
              <a:rPr kumimoji="1" lang="en-US" altLang="ja-JP" sz="1600" baseline="30000" dirty="0" smtClean="0"/>
              <a:t>th</a:t>
            </a:r>
            <a:r>
              <a:rPr kumimoji="1" lang="en-US" altLang="ja-JP" sz="1600" dirty="0" smtClean="0"/>
              <a:t> </a:t>
            </a:r>
            <a:r>
              <a:rPr kumimoji="1" lang="en-US" altLang="ja-JP" sz="1600" dirty="0" smtClean="0"/>
              <a:t>October</a:t>
            </a:r>
          </a:p>
          <a:p>
            <a:pPr lvl="1"/>
            <a:r>
              <a:rPr lang="en-US" altLang="ja-JP" sz="1400" dirty="0" smtClean="0"/>
              <a:t>Each Team Participants discuss among themselves</a:t>
            </a:r>
          </a:p>
          <a:p>
            <a:pPr lvl="1"/>
            <a:r>
              <a:rPr lang="en-US" altLang="ja-JP" sz="1400" dirty="0" smtClean="0"/>
              <a:t>Participants</a:t>
            </a:r>
            <a:r>
              <a:rPr lang="en-US" altLang="ja-JP" sz="1400" dirty="0"/>
              <a:t>: Team Members </a:t>
            </a:r>
            <a:r>
              <a:rPr lang="en-US" altLang="ja-JP" sz="1400" dirty="0" smtClean="0"/>
              <a:t>only</a:t>
            </a:r>
            <a:endParaRPr lang="en-US" altLang="ja-JP" sz="1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en-US" altLang="ja-JP" dirty="0" smtClean="0"/>
              <a:t>MGA, RMIT</a:t>
            </a:r>
            <a:endParaRPr kumimoji="1" lang="ja-JP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ja-JP" sz="1600" dirty="0"/>
              <a:t>23</a:t>
            </a:r>
            <a:r>
              <a:rPr lang="en-US" altLang="ja-JP" sz="1600" baseline="30000" dirty="0"/>
              <a:t>rd</a:t>
            </a:r>
            <a:r>
              <a:rPr lang="en-US" altLang="ja-JP" sz="1600" dirty="0"/>
              <a:t> October</a:t>
            </a:r>
          </a:p>
          <a:p>
            <a:pPr lvl="1"/>
            <a:r>
              <a:rPr lang="en-US" altLang="ja-JP" sz="1400" dirty="0"/>
              <a:t>YP/S Forum Networking</a:t>
            </a:r>
          </a:p>
          <a:p>
            <a:pPr lvl="1"/>
            <a:r>
              <a:rPr lang="en-US" altLang="ja-JP" sz="1400" dirty="0"/>
              <a:t>Introduction of Team, Team Members and Mentors</a:t>
            </a:r>
          </a:p>
          <a:p>
            <a:r>
              <a:rPr lang="en-US" altLang="ja-JP" sz="1600" dirty="0"/>
              <a:t>24</a:t>
            </a:r>
            <a:r>
              <a:rPr lang="en-US" altLang="ja-JP" sz="1600" baseline="30000" dirty="0"/>
              <a:t>th</a:t>
            </a:r>
            <a:r>
              <a:rPr lang="en-US" altLang="ja-JP" sz="1600" dirty="0"/>
              <a:t> October</a:t>
            </a:r>
          </a:p>
          <a:p>
            <a:pPr lvl="1"/>
            <a:r>
              <a:rPr lang="en-US" altLang="ja-JP" sz="1400" dirty="0"/>
              <a:t>Prototype Development in Team </a:t>
            </a:r>
          </a:p>
          <a:p>
            <a:pPr lvl="2"/>
            <a:r>
              <a:rPr lang="en-US" altLang="ja-JP" sz="1050" dirty="0"/>
              <a:t>4 hours</a:t>
            </a:r>
          </a:p>
          <a:p>
            <a:pPr lvl="1"/>
            <a:r>
              <a:rPr lang="en-US" altLang="ja-JP" sz="1400" dirty="0"/>
              <a:t>Presentation of prototype</a:t>
            </a:r>
          </a:p>
          <a:p>
            <a:pPr lvl="2"/>
            <a:r>
              <a:rPr lang="en-US" altLang="ja-JP" sz="1050" dirty="0"/>
              <a:t>10min each Team </a:t>
            </a:r>
            <a:endParaRPr lang="en-US" altLang="ja-JP" sz="1050" dirty="0" smtClean="0"/>
          </a:p>
          <a:p>
            <a:pPr lvl="1"/>
            <a:r>
              <a:rPr lang="en-US" altLang="ja-JP" sz="1250" dirty="0" smtClean="0"/>
              <a:t>RPD Evaluation</a:t>
            </a:r>
            <a:endParaRPr lang="ja-JP" altLang="en-US" sz="1250" dirty="0"/>
          </a:p>
          <a:p>
            <a:endParaRPr kumimoji="1" lang="ja-JP" alt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0271" y="5533371"/>
            <a:ext cx="8122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altLang="ja-JP" sz="2000" b="1" u="sng" dirty="0">
                <a:solidFill>
                  <a:srgbClr val="FF0000"/>
                </a:solidFill>
              </a:rPr>
              <a:t>15</a:t>
            </a:r>
            <a:r>
              <a:rPr lang="en-US" altLang="ja-JP" sz="2000" b="1" u="sng" baseline="30000" dirty="0">
                <a:solidFill>
                  <a:srgbClr val="FF0000"/>
                </a:solidFill>
              </a:rPr>
              <a:t>th</a:t>
            </a:r>
            <a:r>
              <a:rPr lang="en-US" altLang="ja-JP" sz="2000" b="1" u="sng" dirty="0">
                <a:solidFill>
                  <a:srgbClr val="FF0000"/>
                </a:solidFill>
              </a:rPr>
              <a:t> OCT : Online Meeting 19:00 – 21:00 JST </a:t>
            </a:r>
          </a:p>
          <a:p>
            <a:pPr lvl="2"/>
            <a:r>
              <a:rPr lang="en-US" altLang="ja-JP" sz="2000" b="1" u="sng" dirty="0">
                <a:solidFill>
                  <a:srgbClr val="FF0000"/>
                </a:solidFill>
              </a:rPr>
              <a:t>Address to Join Online Meeting : </a:t>
            </a:r>
            <a:r>
              <a:rPr lang="en-US" altLang="ja-JP" sz="2000" dirty="0">
                <a:hlinkClick r:id="rId2"/>
              </a:rPr>
              <a:t>https://zoom.us/j/681301168</a:t>
            </a:r>
            <a:r>
              <a:rPr lang="en-US" altLang="ja-JP" sz="2000" dirty="0"/>
              <a:t> </a:t>
            </a: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650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Resource Persons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17891"/>
              </p:ext>
            </p:extLst>
          </p:nvPr>
        </p:nvGraphicFramePr>
        <p:xfrm>
          <a:off x="720524" y="2125266"/>
          <a:ext cx="7934445" cy="4107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458"/>
                <a:gridCol w="1067751"/>
                <a:gridCol w="2742373"/>
                <a:gridCol w="1358153"/>
                <a:gridCol w="1608710"/>
              </a:tblGrid>
              <a:tr h="2781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LOC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MGA Japan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Schedule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Other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RPD Challenge Coordinator</a:t>
                      </a:r>
                    </a:p>
                    <a:p>
                      <a:r>
                        <a:rPr kumimoji="1" lang="en-US" altLang="ja-JP" sz="1400" dirty="0" smtClean="0"/>
                        <a:t>Day</a:t>
                      </a:r>
                      <a:r>
                        <a:rPr kumimoji="1" lang="en-US" altLang="ja-JP" sz="1400" baseline="0" dirty="0" smtClean="0"/>
                        <a:t> 2 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Dinesh, </a:t>
                      </a:r>
                      <a:r>
                        <a:rPr kumimoji="1" lang="en-US" altLang="ja-JP" sz="1400" dirty="0" err="1" smtClean="0"/>
                        <a:t>Kohtake</a:t>
                      </a:r>
                      <a:endParaRPr kumimoji="1" lang="en-US" altLang="ja-JP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en-US" altLang="ja-JP" sz="1400" baseline="30000" dirty="0" smtClean="0"/>
                        <a:t>th</a:t>
                      </a:r>
                      <a:r>
                        <a:rPr kumimoji="1" lang="en-US" altLang="ja-JP" sz="1400" dirty="0" smtClean="0"/>
                        <a:t> OCT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Pre-MGA Webinars,</a:t>
                      </a:r>
                      <a:r>
                        <a:rPr kumimoji="1" lang="en-US" altLang="ja-JP" sz="1400" baseline="0" dirty="0" smtClean="0"/>
                        <a:t> Online Discussions </a:t>
                      </a:r>
                      <a:r>
                        <a:rPr kumimoji="1" lang="en-US" altLang="ja-JP" sz="1400" baseline="0" dirty="0" err="1" smtClean="0"/>
                        <a:t>etc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Resource Persons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Kohtake</a:t>
                      </a:r>
                      <a:r>
                        <a:rPr kumimoji="1" lang="en-US" altLang="ja-JP" sz="1400" dirty="0" smtClean="0"/>
                        <a:t>:</a:t>
                      </a:r>
                      <a:r>
                        <a:rPr kumimoji="1" lang="en-US" altLang="ja-JP" sz="1400" baseline="0" dirty="0" smtClean="0"/>
                        <a:t>  Project Design</a:t>
                      </a:r>
                    </a:p>
                    <a:p>
                      <a:r>
                        <a:rPr kumimoji="1" lang="en-US" altLang="ja-JP" sz="1400" baseline="0" dirty="0" smtClean="0"/>
                        <a:t>Dinesh:   GNSS (Android Raw Data, </a:t>
                      </a:r>
                      <a:r>
                        <a:rPr kumimoji="1" lang="en-US" altLang="ja-JP" sz="1400" baseline="0" dirty="0" err="1" smtClean="0"/>
                        <a:t>RTKDroid</a:t>
                      </a:r>
                      <a:r>
                        <a:rPr kumimoji="1" lang="en-US" altLang="ja-JP" sz="1400" baseline="0" dirty="0" smtClean="0"/>
                        <a:t>, </a:t>
                      </a:r>
                      <a:r>
                        <a:rPr kumimoji="1" lang="en-US" altLang="ja-JP" sz="1400" baseline="0" dirty="0" smtClean="0"/>
                        <a:t>RTK GEO++, …)</a:t>
                      </a:r>
                    </a:p>
                    <a:p>
                      <a:r>
                        <a:rPr kumimoji="1" lang="en-US" altLang="ja-JP" sz="1400" baseline="0" dirty="0" smtClean="0"/>
                        <a:t>Allison: Android Raw Data (TBC)</a:t>
                      </a:r>
                    </a:p>
                    <a:p>
                      <a:r>
                        <a:rPr kumimoji="1" lang="en-US" altLang="ja-JP" sz="1400" baseline="0" dirty="0" smtClean="0"/>
                        <a:t>Kubo</a:t>
                      </a:r>
                      <a:r>
                        <a:rPr kumimoji="1" lang="en-US" altLang="ja-JP" sz="1400" baseline="0" dirty="0" smtClean="0"/>
                        <a:t>:      GNSS (RTKLIB</a:t>
                      </a:r>
                      <a:r>
                        <a:rPr kumimoji="1" lang="en-US" altLang="ja-JP" sz="1400" baseline="0" dirty="0" smtClean="0"/>
                        <a:t>)</a:t>
                      </a:r>
                    </a:p>
                    <a:p>
                      <a:r>
                        <a:rPr kumimoji="1" lang="en-US" altLang="ja-JP" sz="1400" baseline="0" dirty="0" smtClean="0"/>
                        <a:t>Many more to join</a:t>
                      </a:r>
                      <a:endParaRPr kumimoji="1" lang="en-US" altLang="ja-JP" sz="1400" baseline="0" dirty="0" smtClean="0"/>
                    </a:p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Evaluation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Shibasaki,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24</a:t>
                      </a:r>
                      <a:r>
                        <a:rPr kumimoji="1" lang="en-US" altLang="ja-JP" sz="1400" baseline="30000" dirty="0" smtClean="0"/>
                        <a:t>th</a:t>
                      </a:r>
                      <a:r>
                        <a:rPr kumimoji="1" lang="en-US" altLang="ja-JP" sz="1400" baseline="0" dirty="0" smtClean="0"/>
                        <a:t> OCT</a:t>
                      </a:r>
                    </a:p>
                    <a:p>
                      <a:r>
                        <a:rPr kumimoji="1" lang="en-US" altLang="ja-JP" sz="1400" baseline="0" dirty="0" smtClean="0"/>
                        <a:t>Time: TBD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954271"/>
              </p:ext>
            </p:extLst>
          </p:nvPr>
        </p:nvGraphicFramePr>
        <p:xfrm>
          <a:off x="409454" y="1430993"/>
          <a:ext cx="8325094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17"/>
                <a:gridCol w="371817"/>
                <a:gridCol w="1443034"/>
                <a:gridCol w="945437"/>
                <a:gridCol w="1210822"/>
                <a:gridCol w="1227408"/>
                <a:gridCol w="1020076"/>
                <a:gridCol w="1734683"/>
              </a:tblGrid>
              <a:tr h="27813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Data Type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7190"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40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Data Type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GNSS Raw Data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L1/L5 Position Data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QZSS L1S Emergency Message 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QZSS L6 Correction Data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IF Related Data 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1400" baseline="0" dirty="0" smtClean="0"/>
                        <a:t>(Power Spectrum </a:t>
                      </a:r>
                      <a:r>
                        <a:rPr kumimoji="1" lang="en-US" altLang="ja-JP" sz="1400" baseline="0" dirty="0" err="1" smtClean="0"/>
                        <a:t>etc</a:t>
                      </a:r>
                      <a:r>
                        <a:rPr kumimoji="1" lang="en-US" altLang="ja-JP" sz="1400" baseline="0" dirty="0" smtClean="0"/>
                        <a:t>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71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dirty="0" smtClean="0"/>
                        <a:t>Device Type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754380">
                <a:tc rowSpan="6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Device or Receiver Type</a:t>
                      </a:r>
                      <a:endParaRPr kumimoji="1" lang="ja-JP" altLang="en-US" sz="1400" dirty="0"/>
                    </a:p>
                  </a:txBody>
                  <a:tcPr marL="68580" marR="68580" marT="34290" marB="34290"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Android Device 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(OS 7.0 or above)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L1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Only</a:t>
                      </a:r>
                      <a:r>
                        <a:rPr kumimoji="1" lang="ja-JP" altLang="en-US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2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err="1" smtClean="0"/>
                        <a:t>Xiomi</a:t>
                      </a:r>
                      <a:r>
                        <a:rPr kumimoji="1" lang="en-US" altLang="ja-JP" sz="1400" dirty="0" smtClean="0"/>
                        <a:t> Mi8</a:t>
                      </a:r>
                      <a:r>
                        <a:rPr kumimoji="1" lang="en-US" altLang="ja-JP" sz="1400" baseline="0" dirty="0" smtClean="0"/>
                        <a:t> 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Mobile Phone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0060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3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MSJ L6 Receiver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MADOCA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CLAS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754380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U-</a:t>
                      </a:r>
                      <a:r>
                        <a:rPr kumimoji="1" lang="en-US" altLang="ja-JP" sz="1400" dirty="0" err="1" smtClean="0"/>
                        <a:t>blox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M8T/M8P (L1)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L1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Only</a:t>
                      </a:r>
                      <a:r>
                        <a:rPr kumimoji="1" lang="ja-JP" altLang="en-US" sz="1400" dirty="0" smtClean="0"/>
                        <a:t> 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▽</a:t>
                      </a:r>
                      <a:endParaRPr kumimoji="1" lang="en-US" altLang="ja-JP" sz="1400" dirty="0" smtClean="0"/>
                    </a:p>
                    <a:p>
                      <a:pPr algn="ctr"/>
                      <a:r>
                        <a:rPr kumimoji="1" lang="en-US" altLang="ja-JP" sz="1400" dirty="0" smtClean="0"/>
                        <a:t>L1S</a:t>
                      </a:r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en-US" altLang="ja-JP" sz="1400" dirty="0" smtClean="0"/>
                        <a:t>MT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43/44 (TBC)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NF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Values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U-</a:t>
                      </a:r>
                      <a:r>
                        <a:rPr kumimoji="1" lang="en-US" altLang="ja-JP" sz="1400" dirty="0" err="1" smtClean="0"/>
                        <a:t>blox</a:t>
                      </a:r>
                      <a:r>
                        <a:rPr kumimoji="1" lang="en-US" altLang="ja-JP" sz="1400" dirty="0" smtClean="0"/>
                        <a:t> F9 (L1/L2/L5)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▽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NF Values</a:t>
                      </a:r>
                      <a:r>
                        <a:rPr kumimoji="1" lang="ja-JP" altLang="en-US" sz="1400" dirty="0" smtClean="0"/>
                        <a:t> 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6</a:t>
                      </a:r>
                      <a:endParaRPr kumimoji="1" lang="ja-JP" altLang="en-US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Septentrio,</a:t>
                      </a:r>
                      <a:r>
                        <a:rPr kumimoji="1" lang="en-US" altLang="ja-JP" sz="1400" baseline="0" dirty="0" smtClean="0"/>
                        <a:t> </a:t>
                      </a:r>
                      <a:r>
                        <a:rPr kumimoji="1" lang="en-US" altLang="ja-JP" sz="1400" dirty="0" smtClean="0"/>
                        <a:t>M2a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(L1, L2, L5)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☓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〇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2013994" y="1517007"/>
            <a:ext cx="564266" cy="86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296128" y="1711461"/>
            <a:ext cx="1447" cy="30824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3907"/>
            <a:ext cx="7886700" cy="497086"/>
          </a:xfrm>
        </p:spPr>
        <p:txBody>
          <a:bodyPr>
            <a:noAutofit/>
          </a:bodyPr>
          <a:lstStyle/>
          <a:p>
            <a:pPr algn="ctr"/>
            <a:r>
              <a:rPr lang="en-US" altLang="ja-JP" sz="2100" dirty="0"/>
              <a:t>Device Type and Data Type that can be provided to teams</a:t>
            </a:r>
            <a:br>
              <a:rPr lang="en-US" altLang="ja-JP" sz="2100" dirty="0"/>
            </a:br>
            <a:r>
              <a:rPr lang="en-US" altLang="ja-JP" sz="1350" dirty="0"/>
              <a:t>*</a:t>
            </a:r>
            <a:r>
              <a:rPr lang="en-US" altLang="ja-JP" sz="1350" dirty="0" err="1">
                <a:solidFill>
                  <a:srgbClr val="0000FF"/>
                </a:solidFill>
              </a:rPr>
              <a:t>Xiomi</a:t>
            </a:r>
            <a:r>
              <a:rPr lang="en-US" altLang="ja-JP" sz="1350" dirty="0">
                <a:solidFill>
                  <a:srgbClr val="0000FF"/>
                </a:solidFill>
              </a:rPr>
              <a:t> Mi8, u-</a:t>
            </a:r>
            <a:r>
              <a:rPr lang="en-US" altLang="ja-JP" sz="1350" dirty="0" err="1">
                <a:solidFill>
                  <a:srgbClr val="0000FF"/>
                </a:solidFill>
              </a:rPr>
              <a:t>blox</a:t>
            </a:r>
            <a:r>
              <a:rPr lang="en-US" altLang="ja-JP" sz="1350" dirty="0">
                <a:solidFill>
                  <a:srgbClr val="0000FF"/>
                </a:solidFill>
              </a:rPr>
              <a:t> F9 and MSJ L6 TBC</a:t>
            </a:r>
            <a:endParaRPr lang="ja-JP" altLang="en-US" sz="135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7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013654"/>
              </p:ext>
            </p:extLst>
          </p:nvPr>
        </p:nvGraphicFramePr>
        <p:xfrm>
          <a:off x="529542" y="1926538"/>
          <a:ext cx="8062981" cy="4732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367"/>
                <a:gridCol w="1510496"/>
                <a:gridCol w="1534859"/>
                <a:gridCol w="3585259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OS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Program Name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Related</a:t>
                      </a:r>
                      <a:r>
                        <a:rPr kumimoji="1" lang="en-US" altLang="ja-JP" sz="1400" baseline="0" dirty="0" smtClean="0"/>
                        <a:t> Device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Window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RTKLIB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Any receiver</a:t>
                      </a:r>
                      <a:r>
                        <a:rPr kumimoji="1" lang="en-US" altLang="ja-JP" sz="1400" baseline="0" dirty="0" smtClean="0"/>
                        <a:t> device with RINEX data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U-center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Log GNSS Raw Data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U-</a:t>
                      </a:r>
                      <a:r>
                        <a:rPr kumimoji="1" lang="en-US" altLang="ja-JP" sz="1400" dirty="0" err="1" smtClean="0"/>
                        <a:t>blox</a:t>
                      </a:r>
                      <a:r>
                        <a:rPr kumimoji="1" lang="en-US" altLang="ja-JP" sz="1400" dirty="0" smtClean="0"/>
                        <a:t> receiver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Android 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RTKDroid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 in</a:t>
                      </a:r>
                      <a:r>
                        <a:rPr kumimoji="1" lang="en-US" altLang="ja-JP" sz="1400" baseline="0" dirty="0" smtClean="0"/>
                        <a:t> Android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u-</a:t>
                      </a:r>
                      <a:r>
                        <a:rPr kumimoji="1" lang="en-US" altLang="ja-JP" sz="1400" dirty="0" err="1" smtClean="0"/>
                        <a:t>blox</a:t>
                      </a:r>
                      <a:r>
                        <a:rPr kumimoji="1" lang="en-US" altLang="ja-JP" sz="1400" dirty="0" smtClean="0"/>
                        <a:t> M8T or M8P connected</a:t>
                      </a:r>
                      <a:r>
                        <a:rPr kumimoji="1" lang="en-US" altLang="ja-JP" sz="1400" baseline="0" dirty="0" smtClean="0"/>
                        <a:t> to android device by OTG cable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SW Maps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GIS Data Input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Android internal GPS, External GPS with</a:t>
                      </a:r>
                      <a:r>
                        <a:rPr kumimoji="1" lang="en-US" altLang="ja-JP" sz="1400" baseline="0" dirty="0" smtClean="0"/>
                        <a:t> BT or direct connection by OTG cable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U-center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Log GNSS Data</a:t>
                      </a:r>
                      <a:r>
                        <a:rPr kumimoji="1" lang="en-US" altLang="ja-JP" sz="1400" baseline="0" dirty="0" smtClean="0"/>
                        <a:t> 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Internal GNSS receiver of android device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 GEO++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Log</a:t>
                      </a:r>
                      <a:r>
                        <a:rPr kumimoji="1" lang="en-US" altLang="ja-JP" sz="1400" baseline="0" dirty="0" smtClean="0"/>
                        <a:t> RINEX data from Raw Data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Internal GNSS receiver of android device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/>
                        <a:t>Matlab</a:t>
                      </a:r>
                      <a:r>
                        <a:rPr kumimoji="1" lang="en-US" altLang="ja-JP" sz="1400" dirty="0" smtClean="0"/>
                        <a:t> (Windows)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GNSS Raw Data 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Raw</a:t>
                      </a:r>
                      <a:r>
                        <a:rPr kumimoji="1" lang="en-US" altLang="ja-JP" sz="1400" baseline="0" dirty="0" smtClean="0"/>
                        <a:t> Data Analysis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Linux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RTKLIB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RTK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Tools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66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92600"/>
              </p:ext>
            </p:extLst>
          </p:nvPr>
        </p:nvGraphicFramePr>
        <p:xfrm>
          <a:off x="847162" y="1670877"/>
          <a:ext cx="7449672" cy="397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567"/>
                <a:gridCol w="1864657"/>
                <a:gridCol w="1241612"/>
                <a:gridCol w="1241612"/>
                <a:gridCol w="1241612"/>
                <a:gridCol w="1241612"/>
              </a:tblGrid>
              <a:tr h="89154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Data for RTK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GNSS </a:t>
                      </a:r>
                      <a:r>
                        <a:rPr kumimoji="1" lang="en-US" altLang="ja-JP" sz="1400" dirty="0" smtClean="0"/>
                        <a:t>Raw Data from u-</a:t>
                      </a:r>
                      <a:r>
                        <a:rPr kumimoji="1" lang="en-US" altLang="ja-JP" sz="1400" dirty="0" err="1" smtClean="0"/>
                        <a:t>blox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GNSS Raw Data from Android Device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MADOCA Correction Data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48006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Base-Station </a:t>
                      </a:r>
                      <a:r>
                        <a:rPr kumimoji="1" lang="en-US" altLang="ja-JP" sz="1400" dirty="0" smtClean="0"/>
                        <a:t>Data at RMIT</a:t>
                      </a:r>
                    </a:p>
                    <a:p>
                      <a:r>
                        <a:rPr kumimoji="1" lang="en-US" altLang="ja-JP" sz="1400" dirty="0" smtClean="0"/>
                        <a:t>NTRIP Address </a:t>
                      </a:r>
                      <a:r>
                        <a:rPr kumimoji="1" lang="en-US" altLang="ja-JP" sz="1400" dirty="0" err="1" smtClean="0"/>
                        <a:t>etc</a:t>
                      </a:r>
                      <a:r>
                        <a:rPr kumimoji="1" lang="en-US" altLang="ja-JP" sz="1400" dirty="0" smtClean="0"/>
                        <a:t> will be provided by RMIT</a:t>
                      </a:r>
                    </a:p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Rover Data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Sample Data</a:t>
                      </a:r>
                      <a:r>
                        <a:rPr kumimoji="1" lang="en-US" altLang="ja-JP" sz="1400" baseline="0" dirty="0" smtClean="0"/>
                        <a:t> Available</a:t>
                      </a:r>
                    </a:p>
                    <a:p>
                      <a:endParaRPr kumimoji="1" lang="en-US" altLang="ja-JP" sz="1400" baseline="0" dirty="0" smtClean="0"/>
                    </a:p>
                    <a:p>
                      <a:r>
                        <a:rPr kumimoji="1" lang="en-US" altLang="ja-JP" sz="1400" baseline="0" dirty="0" smtClean="0"/>
                        <a:t>To be logged during RPD</a:t>
                      </a:r>
                    </a:p>
                    <a:p>
                      <a:endParaRPr kumimoji="1" lang="en-US" altLang="ja-JP" sz="1400" baseline="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To</a:t>
                      </a:r>
                      <a:r>
                        <a:rPr kumimoji="1" lang="en-US" altLang="ja-JP" sz="1400" baseline="0" dirty="0" smtClean="0"/>
                        <a:t> be logged during RPD</a:t>
                      </a:r>
                      <a:endParaRPr kumimoji="1" lang="ja-JP" altLang="en-US" sz="1400" dirty="0" smtClean="0"/>
                    </a:p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NA</a:t>
                      </a:r>
                      <a:br>
                        <a:rPr kumimoji="1" lang="en-US" altLang="ja-JP" sz="1400" dirty="0" smtClean="0"/>
                      </a:b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Sample 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32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Recommended Projects</a:t>
            </a:r>
            <a:endParaRPr kumimoji="1" lang="ja-JP" alt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2672"/>
              </p:ext>
            </p:extLst>
          </p:nvPr>
        </p:nvGraphicFramePr>
        <p:xfrm>
          <a:off x="628650" y="1539274"/>
          <a:ext cx="8058150" cy="5221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90"/>
                <a:gridCol w="2320219"/>
                <a:gridCol w="2783541"/>
                <a:gridCol w="2514600"/>
              </a:tblGrid>
              <a:tr h="2781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Project Name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Project</a:t>
                      </a:r>
                      <a:r>
                        <a:rPr kumimoji="1" lang="en-US" altLang="ja-JP" sz="1400" baseline="0" dirty="0" smtClean="0"/>
                        <a:t> Description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Additional Information</a:t>
                      </a:r>
                      <a:endParaRPr kumimoji="1" lang="ja-JP" altLang="en-US" sz="1400" dirty="0"/>
                    </a:p>
                  </a:txBody>
                  <a:tcPr marL="68580" marR="68580" marT="34290" marB="34290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 rowSpan="3"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Low-Cost High-Accuracy Receiver System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Based on Single Frequency RTK</a:t>
                      </a:r>
                      <a:r>
                        <a:rPr kumimoji="1" lang="en-US" altLang="ja-JP" sz="1400" baseline="0" dirty="0" smtClean="0"/>
                        <a:t> data from GNSS Receiver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If you have u-</a:t>
                      </a:r>
                      <a:r>
                        <a:rPr kumimoji="1" lang="en-US" altLang="ja-JP" sz="1400" dirty="0" err="1" smtClean="0"/>
                        <a:t>blox</a:t>
                      </a:r>
                      <a:r>
                        <a:rPr kumimoji="1" lang="en-US" altLang="ja-JP" sz="1400" dirty="0" smtClean="0"/>
                        <a:t> M8T or M8P device, please bring it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Based on Single Frequency RTK data from Android Device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If</a:t>
                      </a:r>
                      <a:r>
                        <a:rPr kumimoji="1" lang="en-US" altLang="ja-JP" sz="1400" baseline="0" dirty="0" smtClean="0"/>
                        <a:t> you have Android device with OS7.0 or higher, please bring to log data 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Based on Dual Frequency RTK data from Xiaomi Mi8 Device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If you have this</a:t>
                      </a:r>
                      <a:r>
                        <a:rPr kumimoji="1" lang="en-US" altLang="ja-JP" sz="1400" baseline="0" dirty="0" smtClean="0"/>
                        <a:t> device, please bring it. 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4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Interference, Jamming Monitoring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Septentrio</a:t>
                      </a:r>
                      <a:r>
                        <a:rPr kumimoji="1" lang="en-US" altLang="ja-JP" sz="1400" baseline="0" dirty="0" smtClean="0"/>
                        <a:t> GNSS Receiver Board will be provided to log data </a:t>
                      </a:r>
                      <a:endParaRPr kumimoji="1" lang="ja-JP" altLang="en-US" sz="1400" dirty="0" smtClean="0"/>
                    </a:p>
                  </a:txBody>
                  <a:tcPr marL="68580" marR="68580" marT="34290" marB="34290" anchor="ctr"/>
                </a:tc>
              </a:tr>
              <a:tr h="17776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Traffic Data Monitoring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Based on u-</a:t>
                      </a:r>
                      <a:r>
                        <a:rPr lang="en-US" altLang="ja-JP" sz="1400" dirty="0" err="1" smtClean="0"/>
                        <a:t>blox</a:t>
                      </a:r>
                      <a:r>
                        <a:rPr lang="en-US" altLang="ja-JP" sz="1400" dirty="0" smtClean="0"/>
                        <a:t> M8T</a:t>
                      </a:r>
                      <a:r>
                        <a:rPr lang="en-US" altLang="ja-JP" sz="1400" baseline="0" dirty="0" smtClean="0"/>
                        <a:t> Raw Data to NMEA data</a:t>
                      </a:r>
                      <a:endParaRPr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Sample data from different</a:t>
                      </a:r>
                      <a:r>
                        <a:rPr kumimoji="1" lang="en-US" altLang="ja-JP" sz="1400" baseline="0" dirty="0" smtClean="0"/>
                        <a:t> cities will be provided</a:t>
                      </a:r>
                    </a:p>
                    <a:p>
                      <a:r>
                        <a:rPr kumimoji="1" lang="en-US" altLang="ja-JP" sz="1400" baseline="0" dirty="0" smtClean="0"/>
                        <a:t>e. g. </a:t>
                      </a:r>
                      <a:r>
                        <a:rPr kumimoji="1" lang="en-US" altLang="ja-JP" sz="1400" baseline="0" dirty="0" err="1" smtClean="0"/>
                        <a:t>Hochi</a:t>
                      </a:r>
                      <a:r>
                        <a:rPr kumimoji="1" lang="en-US" altLang="ja-JP" sz="1400" baseline="0" dirty="0" smtClean="0"/>
                        <a:t> Minh City, </a:t>
                      </a:r>
                    </a:p>
                    <a:p>
                      <a:r>
                        <a:rPr kumimoji="1" lang="en-US" altLang="ja-JP" sz="1400" baseline="0" dirty="0" smtClean="0"/>
                        <a:t>Bali </a:t>
                      </a:r>
                      <a:r>
                        <a:rPr kumimoji="1" lang="en-US" altLang="ja-JP" sz="1400" baseline="0" dirty="0" err="1" smtClean="0"/>
                        <a:t>etc</a:t>
                      </a:r>
                      <a:endParaRPr kumimoji="1" lang="en-US" altLang="ja-JP" sz="1400" baseline="0" dirty="0" smtClean="0"/>
                    </a:p>
                    <a:p>
                      <a:r>
                        <a:rPr kumimoji="1" lang="en-US" altLang="ja-JP" sz="1400" baseline="0" dirty="0" smtClean="0"/>
                        <a:t>Please bring some sample data if you have and possible to distribute 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 your own projects here that you are interested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List required data, devices</a:t>
                      </a:r>
                      <a:r>
                        <a:rPr kumimoji="1" lang="en-US" altLang="ja-JP" sz="1400" baseline="0" dirty="0" smtClean="0"/>
                        <a:t> and software</a:t>
                      </a:r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  <a:tr h="278130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80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871</Words>
  <Application>Microsoft Office PowerPoint</Application>
  <PresentationFormat>On-screen Show (4:3)</PresentationFormat>
  <Paragraphs>225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Calibri</vt:lpstr>
      <vt:lpstr>Office ​​テーマ</vt:lpstr>
      <vt:lpstr>Young Professionals &amp; Student Forum Rapid Prototype Development (RPD) Challenge</vt:lpstr>
      <vt:lpstr>PowerPoint Presentation</vt:lpstr>
      <vt:lpstr>Rapid Prototype Development (RPD) Challenge</vt:lpstr>
      <vt:lpstr>Schedule</vt:lpstr>
      <vt:lpstr>Resource Persons　</vt:lpstr>
      <vt:lpstr>Device Type and Data Type that can be provided to teams *Xiomi Mi8, u-blox F9 and MSJ L6 TBC</vt:lpstr>
      <vt:lpstr>Software Tools</vt:lpstr>
      <vt:lpstr>Sample Data</vt:lpstr>
      <vt:lpstr>Recommended Projects</vt:lpstr>
      <vt:lpstr>Data Logging Methods</vt:lpstr>
      <vt:lpstr>RMIT Base-Station Information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Shibasaki Ryosuke</dc:creator>
  <cp:lastModifiedBy>MUSTANG</cp:lastModifiedBy>
  <cp:revision>26</cp:revision>
  <dcterms:created xsi:type="dcterms:W3CDTF">2018-09-12T15:10:37Z</dcterms:created>
  <dcterms:modified xsi:type="dcterms:W3CDTF">2018-10-08T10:21:03Z</dcterms:modified>
</cp:coreProperties>
</file>